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5" r:id="rId2"/>
    <p:sldId id="260" r:id="rId3"/>
    <p:sldId id="28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79109" initials="7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51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DABC-B970-436C-B68E-8331F4CB420C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98970-702C-4494-AF53-9B1E36B06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Диспансеризация по оценке репродуктивного здоровья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Женщины 1 этап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/>
              <a:t>Анкетирование</a:t>
            </a:r>
          </a:p>
          <a:p>
            <a:r>
              <a:rPr lang="ru-RU" dirty="0"/>
              <a:t>Прием(осмотр) врачом акушером- гинекологом</a:t>
            </a:r>
          </a:p>
          <a:p>
            <a:r>
              <a:rPr lang="ru-RU" dirty="0"/>
              <a:t>Пальпация молочных желез</a:t>
            </a:r>
          </a:p>
          <a:p>
            <a:r>
              <a:rPr lang="ru-RU" dirty="0"/>
              <a:t>Осмотр шейки матки в зеркалах с забором материала на исследование</a:t>
            </a:r>
          </a:p>
          <a:p>
            <a:r>
              <a:rPr lang="ru-RU" dirty="0"/>
              <a:t>Микроскопическое исследование влагалищных мазков</a:t>
            </a:r>
          </a:p>
          <a:p>
            <a:r>
              <a:rPr lang="ru-RU" dirty="0"/>
              <a:t>Цитологическое исследование мазка с поверхности шейки матки и цервикального канала (окраска по </a:t>
            </a:r>
            <a:r>
              <a:rPr lang="ru-RU" dirty="0" err="1"/>
              <a:t>Папаниколау</a:t>
            </a:r>
            <a:r>
              <a:rPr lang="ru-RU" dirty="0"/>
              <a:t>)</a:t>
            </a:r>
          </a:p>
          <a:p>
            <a:r>
              <a:rPr lang="ru-RU" dirty="0"/>
              <a:t>ПЦР –диагностика ИППП (</a:t>
            </a:r>
            <a:r>
              <a:rPr lang="en-US" dirty="0"/>
              <a:t>N.</a:t>
            </a:r>
            <a:r>
              <a:rPr lang="ru-RU" dirty="0"/>
              <a:t> </a:t>
            </a:r>
            <a:r>
              <a:rPr lang="en-US" dirty="0" err="1"/>
              <a:t>gonorrhoeae</a:t>
            </a:r>
            <a:r>
              <a:rPr lang="ru-RU" dirty="0"/>
              <a:t>,</a:t>
            </a:r>
            <a:r>
              <a:rPr lang="en-US" dirty="0"/>
              <a:t>Tr. </a:t>
            </a:r>
            <a:r>
              <a:rPr lang="en-US" dirty="0" err="1"/>
              <a:t>vaginalis</a:t>
            </a:r>
            <a:r>
              <a:rPr lang="ru-RU" dirty="0"/>
              <a:t>,</a:t>
            </a:r>
            <a:r>
              <a:rPr lang="en-US" dirty="0"/>
              <a:t> Ch.</a:t>
            </a:r>
            <a:r>
              <a:rPr lang="ru-RU" dirty="0"/>
              <a:t> </a:t>
            </a:r>
            <a:r>
              <a:rPr lang="en-US" dirty="0" err="1"/>
              <a:t>trachomatis</a:t>
            </a:r>
            <a:r>
              <a:rPr lang="en-US" dirty="0"/>
              <a:t>, M.</a:t>
            </a:r>
            <a:r>
              <a:rPr lang="ru-RU" dirty="0"/>
              <a:t> </a:t>
            </a:r>
            <a:r>
              <a:rPr lang="en-US" dirty="0" err="1"/>
              <a:t>Genitalium</a:t>
            </a:r>
            <a:r>
              <a:rPr lang="ru-RU" dirty="0"/>
              <a:t>(18-29 лет)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Мужчины 1 этап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u="sng" dirty="0"/>
              <a:t>Анкетирование</a:t>
            </a:r>
          </a:p>
          <a:p>
            <a:r>
              <a:rPr lang="ru-RU" dirty="0"/>
              <a:t>Прием(осмотр) врачом- урологом ( при его отсутствии врачом-хирургом, прошедшим подготовку по вопросам репродуктивного здоровья у мужчин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Диспансеризация по оценке репродуктивного здоровья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4040188" cy="85725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Женщины 2 этап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1600" dirty="0"/>
              <a:t>ПЦР –диагностика ИППП (</a:t>
            </a:r>
            <a:r>
              <a:rPr lang="en-US" sz="1600" dirty="0"/>
              <a:t>N.</a:t>
            </a:r>
            <a:r>
              <a:rPr lang="ru-RU" sz="1600" dirty="0"/>
              <a:t> </a:t>
            </a:r>
            <a:r>
              <a:rPr lang="en-US" sz="1600" dirty="0" err="1"/>
              <a:t>gonorrhoeae</a:t>
            </a:r>
            <a:r>
              <a:rPr lang="ru-RU" sz="1600" dirty="0"/>
              <a:t>,</a:t>
            </a:r>
            <a:r>
              <a:rPr lang="en-US" sz="1600" dirty="0"/>
              <a:t>Tr. </a:t>
            </a:r>
            <a:r>
              <a:rPr lang="en-US" sz="1600" dirty="0" err="1"/>
              <a:t>vaginalis</a:t>
            </a:r>
            <a:r>
              <a:rPr lang="ru-RU" sz="1600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Ch.trachomatis</a:t>
            </a:r>
            <a:r>
              <a:rPr lang="en-US" sz="1600" dirty="0"/>
              <a:t>, </a:t>
            </a:r>
            <a:r>
              <a:rPr lang="en-US" sz="1600" dirty="0" err="1"/>
              <a:t>M.genitalium</a:t>
            </a:r>
            <a:r>
              <a:rPr lang="ru-RU" sz="1600" dirty="0"/>
              <a:t>)</a:t>
            </a:r>
          </a:p>
          <a:p>
            <a:r>
              <a:rPr lang="ru-RU" sz="1600" dirty="0"/>
              <a:t>УЗИ ОМТ (</a:t>
            </a:r>
            <a:r>
              <a:rPr lang="en-US" sz="1600" dirty="0"/>
              <a:t>TV</a:t>
            </a:r>
            <a:r>
              <a:rPr lang="ru-RU" sz="1600" dirty="0"/>
              <a:t> и </a:t>
            </a:r>
            <a:r>
              <a:rPr lang="en-US" sz="1600" dirty="0"/>
              <a:t>TA) – </a:t>
            </a:r>
            <a:r>
              <a:rPr lang="ru-RU" sz="1600" dirty="0"/>
              <a:t>на 5-7 или 12-14 день м/цикла</a:t>
            </a:r>
          </a:p>
          <a:p>
            <a:r>
              <a:rPr lang="ru-RU" sz="1600" dirty="0"/>
              <a:t>УЗИ молочных желез</a:t>
            </a:r>
          </a:p>
          <a:p>
            <a:r>
              <a:rPr lang="ru-RU" sz="1600" dirty="0"/>
              <a:t>Прием(осмотр, консультация) врача-акушера-гинеколога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071546"/>
            <a:ext cx="4041775" cy="78581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sz="2900" dirty="0"/>
              <a:t>Мужчины 2 этап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1600" dirty="0" err="1"/>
              <a:t>Спермограмма</a:t>
            </a:r>
            <a:endParaRPr lang="ru-RU" sz="1600" dirty="0"/>
          </a:p>
          <a:p>
            <a:r>
              <a:rPr lang="ru-RU" sz="1600" dirty="0"/>
              <a:t>ПЦР –диагностика ИППП (</a:t>
            </a:r>
            <a:r>
              <a:rPr lang="en-US" sz="1600" dirty="0" err="1"/>
              <a:t>N.gonorrhoeae</a:t>
            </a:r>
            <a:r>
              <a:rPr lang="ru-RU" sz="1600" dirty="0"/>
              <a:t>,</a:t>
            </a:r>
            <a:r>
              <a:rPr lang="en-US" sz="1600" dirty="0"/>
              <a:t>Tr. </a:t>
            </a:r>
            <a:r>
              <a:rPr lang="en-US" sz="1600" dirty="0" err="1"/>
              <a:t>vaginalis</a:t>
            </a:r>
            <a:r>
              <a:rPr lang="ru-RU" sz="1600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Ch.trachomatis</a:t>
            </a:r>
            <a:r>
              <a:rPr lang="en-US" sz="1600" dirty="0"/>
              <a:t>, </a:t>
            </a:r>
            <a:r>
              <a:rPr lang="en-US" sz="1600" dirty="0" err="1"/>
              <a:t>M.genitalium</a:t>
            </a:r>
            <a:r>
              <a:rPr lang="ru-RU" sz="1600" dirty="0"/>
              <a:t>) в отделяемом из уретры</a:t>
            </a:r>
          </a:p>
          <a:p>
            <a:r>
              <a:rPr lang="ru-RU" sz="1600" dirty="0"/>
              <a:t>УЗИ предстательной железы и органов мошонки</a:t>
            </a:r>
          </a:p>
          <a:p>
            <a:r>
              <a:rPr lang="ru-RU" sz="1600" dirty="0"/>
              <a:t>Повторный прием(осмотр) врачом- урологом ( при его отсутствии врачом-хирургом, прошедшим подготовку по вопросам репродуктивного здоровья у мужчин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>
                <a:latin typeface="Arial" pitchFamily="34" charset="0"/>
                <a:cs typeface="Arial" pitchFamily="34" charset="0"/>
              </a:rPr>
              <a:t>2 этап диспансеризации (женщины)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Определение ДНК возбудителей (метод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ПЦР) диагностика ИППП (</a:t>
                      </a:r>
                      <a:r>
                        <a:rPr lang="en-US" dirty="0" err="1"/>
                        <a:t>N.gonorrhoeae</a:t>
                      </a:r>
                      <a:r>
                        <a:rPr lang="ru-RU" dirty="0"/>
                        <a:t>,</a:t>
                      </a:r>
                      <a:r>
                        <a:rPr lang="en-US" dirty="0"/>
                        <a:t>Tr. </a:t>
                      </a:r>
                      <a:r>
                        <a:rPr lang="en-US" dirty="0" err="1"/>
                        <a:t>vaginalis</a:t>
                      </a:r>
                      <a:r>
                        <a:rPr lang="ru-RU" dirty="0"/>
                        <a:t>,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Ch.trachomatis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M.genitalium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 женщин в возрасте 30-49</a:t>
                      </a:r>
                      <a:r>
                        <a:rPr lang="ru-RU" baseline="0" dirty="0"/>
                        <a:t> лет проведение лабораторных </a:t>
                      </a:r>
                      <a:r>
                        <a:rPr lang="ru-RU" baseline="0" dirty="0" err="1"/>
                        <a:t>иследований</a:t>
                      </a:r>
                      <a:r>
                        <a:rPr lang="ru-RU" baseline="0" dirty="0"/>
                        <a:t> мазков в целях выявления возбудителей инфекционных заболеваний органов м/таза методом ПЦР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УЗИ ОМТ (</a:t>
                      </a:r>
                      <a:r>
                        <a:rPr lang="en-US" dirty="0"/>
                        <a:t>TV</a:t>
                      </a:r>
                      <a:r>
                        <a:rPr lang="ru-RU" dirty="0"/>
                        <a:t> и</a:t>
                      </a:r>
                      <a:r>
                        <a:rPr lang="en-US" dirty="0"/>
                        <a:t> TA)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УЗИ ОМТ в начале или середине менструального цикла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УЗИ молочных желез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 результатам жалоб и объективного осмотра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Повторный прием (осмотр) врачом акушером-гинекологом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Определение</a:t>
                      </a:r>
                      <a:r>
                        <a:rPr lang="ru-RU" baseline="0" dirty="0"/>
                        <a:t> группы здоровья </a:t>
                      </a:r>
                    </a:p>
                    <a:p>
                      <a:r>
                        <a:rPr lang="ru-RU" baseline="0" dirty="0"/>
                        <a:t>Определение группы диспансерного наблюдения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</TotalTime>
  <Words>298</Words>
  <Application>Microsoft Office PowerPoint</Application>
  <PresentationFormat>Экран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Диспансеризация по оценке репродуктивного здоровья</vt:lpstr>
      <vt:lpstr>Диспансеризация по оценке репродуктивного здоровья</vt:lpstr>
      <vt:lpstr>2 этап диспансеризации (женщины)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Диспансеризация по оценке репродуктивного здоровья</dc:title>
  <dc:creator>Admin</dc:creator>
  <cp:lastModifiedBy>user</cp:lastModifiedBy>
  <cp:revision>79</cp:revision>
  <dcterms:created xsi:type="dcterms:W3CDTF">2024-03-14T12:00:12Z</dcterms:created>
  <dcterms:modified xsi:type="dcterms:W3CDTF">2024-06-04T12:44:18Z</dcterms:modified>
</cp:coreProperties>
</file>